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4" r:id="rId13"/>
    <p:sldId id="270" r:id="rId14"/>
    <p:sldId id="275" r:id="rId15"/>
    <p:sldId id="273" r:id="rId16"/>
    <p:sldId id="271" r:id="rId17"/>
    <p:sldId id="276" r:id="rId18"/>
    <p:sldId id="272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xmlns="" val="389833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001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5418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466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675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74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23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769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26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810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7983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3280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843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5167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1702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5180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141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FD917A-F007-4D95-A2F4-36B59E3A1E3D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EA5DE8-C1B6-487C-8C58-584E2B72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745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700808"/>
            <a:ext cx="7486600" cy="309634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Деловая игра как эффективный метод обучения экономическим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 </a:t>
            </a:r>
            <a:r>
              <a:rPr lang="ru-RU" b="1" dirty="0"/>
              <a:t>управленческим дисциплинам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методического семинара -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6680" y="1844824"/>
            <a:ext cx="7704667" cy="300286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800" dirty="0"/>
              <a:t>ф</a:t>
            </a:r>
            <a:r>
              <a:rPr lang="ru-RU" sz="4800" dirty="0" smtClean="0"/>
              <a:t>ормирование представления </a:t>
            </a:r>
            <a:r>
              <a:rPr lang="ru-RU" sz="4800" dirty="0"/>
              <a:t>о развивающих возможностях деловой </a:t>
            </a:r>
            <a:r>
              <a:rPr lang="ru-RU" sz="4800" dirty="0" smtClean="0"/>
              <a:t>игры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Деловая игра -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820472" cy="37949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форма </a:t>
            </a:r>
            <a:r>
              <a:rPr lang="ru-RU" sz="3600" dirty="0"/>
              <a:t>и метод обучения, в которой моделируются предметный и социальный аспекты содержания профессиональной деятельности (Абрамова Г.С., </a:t>
            </a:r>
            <a:endParaRPr lang="ru-RU" sz="3600" dirty="0" smtClean="0"/>
          </a:p>
          <a:p>
            <a:pPr algn="ctr">
              <a:buNone/>
            </a:pPr>
            <a:r>
              <a:rPr lang="ru-RU" sz="3600" dirty="0" smtClean="0"/>
              <a:t>Степанович </a:t>
            </a:r>
            <a:r>
              <a:rPr lang="ru-RU" sz="3600" dirty="0"/>
              <a:t>В.А.). </a:t>
            </a:r>
            <a:r>
              <a:rPr lang="ru-RU" sz="3600" dirty="0" smtClean="0"/>
              <a:t>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1202"/>
            <a:ext cx="8229600" cy="1143000"/>
          </a:xfrm>
        </p:spPr>
        <p:txBody>
          <a:bodyPr/>
          <a:lstStyle/>
          <a:p>
            <a:r>
              <a:rPr lang="ru-RU" b="1" dirty="0" smtClean="0"/>
              <a:t>Деловая игра -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00808"/>
            <a:ext cx="8363272" cy="36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3600" dirty="0"/>
              <a:t>специально организованное управление деятельностью, направленной на формирование и отработку профессиональных навыков и </a:t>
            </a:r>
            <a:r>
              <a:rPr lang="ru-RU" sz="3600" dirty="0" smtClean="0"/>
              <a:t>умений</a:t>
            </a:r>
          </a:p>
          <a:p>
            <a:pPr algn="ctr">
              <a:buNone/>
            </a:pPr>
            <a:r>
              <a:rPr lang="ru-RU" sz="3600" dirty="0" smtClean="0"/>
              <a:t> (О.А. Карпенко)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1" dirty="0" smtClean="0"/>
              <a:t>Принципы организации </a:t>
            </a:r>
            <a:br>
              <a:rPr lang="ru-RU" b="1" dirty="0" smtClean="0"/>
            </a:br>
            <a:r>
              <a:rPr lang="ru-RU" b="1" dirty="0" smtClean="0"/>
              <a:t>деловых игр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259632" y="2996952"/>
            <a:ext cx="7704667" cy="3332816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4000" dirty="0" smtClean="0"/>
              <a:t>1</a:t>
            </a:r>
            <a:r>
              <a:rPr lang="ru-RU" sz="3600" dirty="0" smtClean="0"/>
              <a:t>. </a:t>
            </a:r>
            <a:r>
              <a:rPr lang="ru-RU" sz="3600" b="1" dirty="0"/>
              <a:t>Принцип имитационного моделирования</a:t>
            </a:r>
            <a:endParaRPr lang="ru-RU" sz="3600" dirty="0"/>
          </a:p>
          <a:p>
            <a:r>
              <a:rPr lang="ru-RU" sz="3600" dirty="0"/>
              <a:t>а) имитационной модели производства;</a:t>
            </a:r>
          </a:p>
          <a:p>
            <a:r>
              <a:rPr lang="ru-RU" sz="3600" dirty="0"/>
              <a:t>б) игровой модели профессиональной деятельности.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60648"/>
            <a:ext cx="8028384" cy="6741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400" dirty="0" smtClean="0"/>
              <a:t>2. </a:t>
            </a:r>
            <a:r>
              <a:rPr lang="ru-RU" sz="3400" b="1" dirty="0"/>
              <a:t>Принцип </a:t>
            </a:r>
            <a:r>
              <a:rPr lang="ru-RU" sz="3400" b="1" dirty="0" err="1"/>
              <a:t>проблемности</a:t>
            </a:r>
            <a:r>
              <a:rPr lang="ru-RU" sz="3400" dirty="0"/>
              <a:t>  содержания игры и ее </a:t>
            </a:r>
            <a:r>
              <a:rPr lang="ru-RU" sz="3400" dirty="0" smtClean="0"/>
              <a:t>развертывания </a:t>
            </a:r>
            <a:r>
              <a:rPr lang="ru-RU" sz="3400" dirty="0"/>
              <a:t>означает, что в предметный материал игры </a:t>
            </a:r>
            <a:r>
              <a:rPr lang="ru-RU" sz="3400" dirty="0" smtClean="0"/>
              <a:t>закладываются </a:t>
            </a:r>
            <a:r>
              <a:rPr lang="ru-RU" sz="3400" dirty="0"/>
              <a:t>проблемы, выстроенные в виде системы игровых заданий, в которых содержится тот или иной тип противоречий, разрешаемых студентами в процессе игры, что приводит к выходу из </a:t>
            </a:r>
            <a:r>
              <a:rPr lang="ru-RU" sz="3400" dirty="0" smtClean="0"/>
              <a:t>проблемной </a:t>
            </a:r>
            <a:r>
              <a:rPr lang="ru-RU" sz="3400" dirty="0"/>
              <a:t>ситуации (конкретные производственные ситуации или задачи).</a:t>
            </a:r>
          </a:p>
          <a:p>
            <a:pPr>
              <a:buNone/>
            </a:pPr>
            <a:endParaRPr lang="ru-RU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476672"/>
            <a:ext cx="8496944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   </a:t>
            </a:r>
            <a:r>
              <a:rPr lang="ru-RU" sz="3200" b="1" dirty="0" smtClean="0"/>
              <a:t>3. Принцип совместной деятельности</a:t>
            </a:r>
            <a:r>
              <a:rPr lang="ru-RU" sz="3200" dirty="0"/>
              <a:t>  основывается на </a:t>
            </a:r>
            <a:r>
              <a:rPr lang="ru-RU" sz="3200" dirty="0" smtClean="0"/>
              <a:t>имитации </a:t>
            </a:r>
            <a:r>
              <a:rPr lang="ru-RU" sz="3200" dirty="0"/>
              <a:t>производственных функций специалистов через их ролевое взаимодействие. Игра предполагает </a:t>
            </a:r>
            <a:r>
              <a:rPr lang="ru-RU" sz="3200" dirty="0" smtClean="0"/>
              <a:t>общение</a:t>
            </a:r>
            <a:r>
              <a:rPr lang="ru-RU" sz="3200" dirty="0"/>
              <a:t>, основанное на </a:t>
            </a:r>
            <a:r>
              <a:rPr lang="ru-RU" sz="3200" dirty="0" smtClean="0"/>
              <a:t>субъектных </a:t>
            </a:r>
            <a:r>
              <a:rPr lang="ru-RU" sz="3200" dirty="0"/>
              <a:t>отношениях, при которых развиваются психические процессы, </a:t>
            </a:r>
            <a:r>
              <a:rPr lang="ru-RU" sz="3200" dirty="0" smtClean="0"/>
              <a:t>присущие </a:t>
            </a:r>
            <a:r>
              <a:rPr lang="ru-RU" sz="3200" dirty="0"/>
              <a:t>мышлению специалистов.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76672"/>
            <a:ext cx="8363272" cy="63813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400" b="1" dirty="0" smtClean="0"/>
              <a:t>4. Принцип </a:t>
            </a:r>
            <a:r>
              <a:rPr lang="ru-RU" sz="3400" b="1" dirty="0"/>
              <a:t>диалогического общения</a:t>
            </a:r>
            <a:r>
              <a:rPr lang="ru-RU" sz="3400" dirty="0"/>
              <a:t>  в игре есть необходимое условие переживания и разрешения проблемной ситуации. Участники игры </a:t>
            </a:r>
            <a:r>
              <a:rPr lang="ru-RU" sz="3400" dirty="0" smtClean="0"/>
              <a:t>задают </a:t>
            </a:r>
            <a:r>
              <a:rPr lang="ru-RU" sz="3400" dirty="0"/>
              <a:t>друг другу вопросы. Система рассуждений </a:t>
            </a:r>
            <a:r>
              <a:rPr lang="ru-RU" sz="3400" dirty="0" smtClean="0"/>
              <a:t>каждого </a:t>
            </a:r>
            <a:r>
              <a:rPr lang="ru-RU" sz="3400" dirty="0"/>
              <a:t>из партнеров обусловливает их взаимное движение к совместному решению проблемы. Люди </a:t>
            </a:r>
            <a:r>
              <a:rPr lang="ru-RU" sz="3400" dirty="0" smtClean="0"/>
              <a:t>неоднозначно </a:t>
            </a:r>
            <a:r>
              <a:rPr lang="ru-RU" sz="3400" dirty="0"/>
              <a:t>реагируют на одинаковую информацию, что </a:t>
            </a:r>
            <a:r>
              <a:rPr lang="ru-RU" sz="3400" dirty="0" smtClean="0"/>
              <a:t>порождает </a:t>
            </a:r>
            <a:r>
              <a:rPr lang="ru-RU" sz="3400" dirty="0"/>
              <a:t>диалог, обсуждение и согласование позиций, интересов.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404664"/>
            <a:ext cx="8172400" cy="5577483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5. Принцип </a:t>
            </a:r>
            <a:r>
              <a:rPr lang="ru-RU" sz="3200" b="1" dirty="0" err="1"/>
              <a:t>двуплановости</a:t>
            </a:r>
            <a:r>
              <a:rPr lang="ru-RU" sz="3200" dirty="0"/>
              <a:t>  игровой учебной деятельности дает возможность внутреннего раскрепощения </a:t>
            </a:r>
            <a:r>
              <a:rPr lang="ru-RU" sz="3200" dirty="0" smtClean="0"/>
              <a:t>личности</a:t>
            </a:r>
            <a:r>
              <a:rPr lang="ru-RU" sz="3200" dirty="0"/>
              <a:t>, проявления творческой инициативы. Суть его в том, что «серьезная» деятельность, направленная на </a:t>
            </a:r>
            <a:r>
              <a:rPr lang="ru-RU" sz="3200" dirty="0" smtClean="0"/>
              <a:t>обучение </a:t>
            </a:r>
            <a:r>
              <a:rPr lang="ru-RU" sz="3200" dirty="0"/>
              <a:t>и развитие специалиста, реализуется в «</a:t>
            </a:r>
            <a:r>
              <a:rPr lang="ru-RU" sz="3200" dirty="0" smtClean="0"/>
              <a:t>несерьезной</a:t>
            </a:r>
            <a:r>
              <a:rPr lang="ru-RU" sz="3200" dirty="0"/>
              <a:t>» игровой форме.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758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Порядок проведения деловой игры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11823" y="1484784"/>
            <a:ext cx="7848872" cy="4209331"/>
          </a:xfrm>
        </p:spPr>
        <p:txBody>
          <a:bodyPr>
            <a:noAutofit/>
          </a:bodyPr>
          <a:lstStyle/>
          <a:p>
            <a:r>
              <a:rPr lang="ru-RU" dirty="0" smtClean="0"/>
              <a:t>Подготовка к игре</a:t>
            </a:r>
          </a:p>
          <a:p>
            <a:r>
              <a:rPr lang="ru-RU" dirty="0" smtClean="0"/>
              <a:t>Введение в игру</a:t>
            </a:r>
          </a:p>
          <a:p>
            <a:r>
              <a:rPr lang="ru-RU" dirty="0" smtClean="0"/>
              <a:t>Разделение участников на группы</a:t>
            </a:r>
          </a:p>
          <a:p>
            <a:r>
              <a:rPr lang="ru-RU" dirty="0" smtClean="0"/>
              <a:t>Изучение ситуации</a:t>
            </a:r>
          </a:p>
          <a:p>
            <a:r>
              <a:rPr lang="ru-RU" dirty="0" smtClean="0"/>
              <a:t>Обсуждение ситуации в группах. Разработка групповой структуры</a:t>
            </a:r>
          </a:p>
          <a:p>
            <a:r>
              <a:rPr lang="ru-RU" dirty="0" smtClean="0"/>
              <a:t>Игровой процесс (анализ ситуации, принятие решения, его оформление)</a:t>
            </a:r>
          </a:p>
          <a:p>
            <a:r>
              <a:rPr lang="ru-RU" dirty="0" smtClean="0"/>
              <a:t>Подведение итогов игры. Анализ деятельности групп. Оценка эффективности работы участников и групп</a:t>
            </a:r>
          </a:p>
          <a:p>
            <a:r>
              <a:rPr lang="ru-RU" dirty="0" smtClean="0"/>
              <a:t>Разбор оптимального варианта</a:t>
            </a:r>
          </a:p>
          <a:p>
            <a:r>
              <a:rPr lang="ru-RU" dirty="0" smtClean="0"/>
              <a:t>Общая дискуссия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5472" y="116633"/>
            <a:ext cx="7704667" cy="936104"/>
          </a:xfrm>
        </p:spPr>
        <p:txBody>
          <a:bodyPr/>
          <a:lstStyle/>
          <a:p>
            <a:r>
              <a:rPr lang="ru-RU" dirty="0" smtClean="0"/>
              <a:t>Цели деловой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12956" y="3140968"/>
            <a:ext cx="7704667" cy="33328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1200" dirty="0" smtClean="0"/>
              <a:t>•</a:t>
            </a:r>
            <a:r>
              <a:rPr lang="ru-RU" sz="12800" dirty="0"/>
              <a:t>формирование познавательных и профессиональных мотивов и интересов;</a:t>
            </a:r>
          </a:p>
          <a:p>
            <a:pPr>
              <a:buNone/>
            </a:pPr>
            <a:r>
              <a:rPr lang="ru-RU" sz="12800" dirty="0"/>
              <a:t>•воспитание системного мышления специалиста, включающее целостное понимание не только природы и общества, но и себя, своего места в мире;</a:t>
            </a:r>
          </a:p>
          <a:p>
            <a:pPr>
              <a:buNone/>
            </a:pPr>
            <a:r>
              <a:rPr lang="ru-RU" sz="12800" dirty="0"/>
              <a:t>•передача целостного представления о профессиональной деятельности и ее крупных фрагментах с учетом </a:t>
            </a:r>
            <a:r>
              <a:rPr lang="ru-RU" sz="12800" dirty="0" smtClean="0"/>
              <a:t>эмоционально-личностного восприятия;</a:t>
            </a:r>
          </a:p>
          <a:p>
            <a:pPr>
              <a:buNone/>
            </a:pPr>
            <a:endParaRPr lang="ru-RU" sz="9600" dirty="0"/>
          </a:p>
          <a:p>
            <a:pPr>
              <a:buNone/>
            </a:pPr>
            <a:endParaRPr lang="ru-RU" sz="9600" dirty="0" smtClean="0"/>
          </a:p>
          <a:p>
            <a:pPr>
              <a:buNone/>
            </a:pPr>
            <a:endParaRPr lang="ru-RU" sz="9600" dirty="0"/>
          </a:p>
          <a:p>
            <a:pPr>
              <a:buNone/>
            </a:pP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5472" y="116633"/>
            <a:ext cx="7704667" cy="936104"/>
          </a:xfrm>
        </p:spPr>
        <p:txBody>
          <a:bodyPr/>
          <a:lstStyle/>
          <a:p>
            <a:r>
              <a:rPr lang="ru-RU" dirty="0" smtClean="0"/>
              <a:t>Цели деловой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84784"/>
            <a:ext cx="7704667" cy="33328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9600" dirty="0" smtClean="0"/>
          </a:p>
          <a:p>
            <a:pPr>
              <a:buNone/>
            </a:pPr>
            <a:endParaRPr lang="ru-RU" sz="9600" dirty="0"/>
          </a:p>
          <a:p>
            <a:pPr>
              <a:buNone/>
            </a:pPr>
            <a:endParaRPr lang="ru-RU" sz="9600" dirty="0"/>
          </a:p>
          <a:p>
            <a:pPr>
              <a:buNone/>
            </a:pPr>
            <a:r>
              <a:rPr lang="ru-RU" sz="12800" dirty="0"/>
              <a:t>•обучение коллективной мыслительной и практической работе, формирование умений и навыков социального взаимодействия и общения, навыков </a:t>
            </a:r>
            <a:r>
              <a:rPr lang="ru-RU" sz="12800" dirty="0" smtClean="0"/>
              <a:t>индивидуального и совместного </a:t>
            </a:r>
            <a:r>
              <a:rPr lang="ru-RU" sz="12800" dirty="0"/>
              <a:t>принятия решений;</a:t>
            </a:r>
          </a:p>
          <a:p>
            <a:pPr>
              <a:buNone/>
            </a:pPr>
            <a:r>
              <a:rPr lang="ru-RU" sz="12800" dirty="0"/>
              <a:t>•воспитание ответственного отношения к делу, уважения к социальным ценностям и установкам коллектива и общества в целом;</a:t>
            </a:r>
          </a:p>
          <a:p>
            <a:pPr>
              <a:buNone/>
            </a:pPr>
            <a:r>
              <a:rPr lang="ru-RU" sz="12800" dirty="0"/>
              <a:t>•обучение методам </a:t>
            </a:r>
            <a:r>
              <a:rPr lang="ru-RU" sz="12800" dirty="0" smtClean="0"/>
              <a:t>моделирования </a:t>
            </a:r>
            <a:r>
              <a:rPr lang="ru-RU" sz="12800" dirty="0"/>
              <a:t>и социального проектирования.</a:t>
            </a:r>
          </a:p>
          <a:p>
            <a:pPr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4820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849" y="-99392"/>
            <a:ext cx="7704667" cy="1025625"/>
          </a:xfrm>
        </p:spPr>
        <p:txBody>
          <a:bodyPr>
            <a:normAutofit/>
          </a:bodyPr>
          <a:lstStyle/>
          <a:p>
            <a:r>
              <a:rPr lang="ru-RU" dirty="0" smtClean="0"/>
              <a:t>Компетенции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836712"/>
            <a:ext cx="7704667" cy="5379128"/>
          </a:xfrm>
        </p:spPr>
        <p:txBody>
          <a:bodyPr>
            <a:noAutofit/>
          </a:bodyPr>
          <a:lstStyle/>
          <a:p>
            <a:pPr fontAlgn="base"/>
            <a:r>
              <a:rPr lang="ru-RU" sz="2600" dirty="0" smtClean="0"/>
              <a:t>способность </a:t>
            </a:r>
            <a:r>
              <a:rPr lang="ru-RU" sz="2600" dirty="0"/>
              <a:t>работать в коллективе, толерантно воспринимая социальные, этнические, конфессиональные и культурные различия (ОК-6);</a:t>
            </a:r>
          </a:p>
          <a:p>
            <a:r>
              <a:rPr lang="ru-RU" sz="2600" dirty="0" smtClean="0"/>
              <a:t>владение </a:t>
            </a:r>
            <a:r>
              <a:rPr lang="ru-RU" sz="2600" dirty="0"/>
              <a:t>навыками поиска, анализа и использования нормативных и правовых документов в своей профессиональной деятельности (ОПК-1);</a:t>
            </a:r>
          </a:p>
          <a:p>
            <a:r>
              <a:rPr lang="ru-RU" sz="2600" dirty="0" smtClean="0"/>
              <a:t>способность </a:t>
            </a:r>
            <a:r>
              <a:rPr lang="ru-RU" sz="2600" dirty="0"/>
              <a:t>находить организационно-управленческие решения и готовностью нести за них ответственность с позиций социальной значимости принимаемых решений (ОПК-2</a:t>
            </a:r>
            <a:r>
              <a:rPr lang="ru-RU" sz="2600" dirty="0" smtClean="0"/>
              <a:t>);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849" y="-99392"/>
            <a:ext cx="7704667" cy="1025625"/>
          </a:xfrm>
        </p:spPr>
        <p:txBody>
          <a:bodyPr>
            <a:normAutofit/>
          </a:bodyPr>
          <a:lstStyle/>
          <a:p>
            <a:r>
              <a:rPr lang="ru-RU" dirty="0" smtClean="0"/>
              <a:t>Компетенции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133" y="764704"/>
            <a:ext cx="8054363" cy="5235112"/>
          </a:xfrm>
        </p:spPr>
        <p:txBody>
          <a:bodyPr>
            <a:noAutofit/>
          </a:bodyPr>
          <a:lstStyle/>
          <a:p>
            <a:r>
              <a:rPr lang="ru-RU" sz="2600" dirty="0" smtClean="0"/>
              <a:t>способность проектировать организационные структуры, участвовать в разработке стратегий управления человеческими ресурсами организаций, планировать и осуществлять мероприятия, распределять и делегировать полномочия с учетом личной ответственности за осуществляемые мероприятия (ОПК-3);</a:t>
            </a:r>
          </a:p>
          <a:p>
            <a:r>
              <a:rPr lang="ru-RU" sz="2600" dirty="0" smtClean="0"/>
              <a:t>способность осуществлять деловое общение и публичные выступления, вести переговоры, совещания, осуществлять деловую переписку и поддерживать электронные коммуникации (ОПК-4);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414057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2" y="44624"/>
            <a:ext cx="8054364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Порядок проведения деловой игры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836712"/>
            <a:ext cx="7956376" cy="5832648"/>
          </a:xfrm>
        </p:spPr>
        <p:txBody>
          <a:bodyPr>
            <a:normAutofit/>
          </a:bodyPr>
          <a:lstStyle/>
          <a:p>
            <a:r>
              <a:rPr lang="ru-RU" dirty="0" smtClean="0"/>
              <a:t>1.Подготовительный </a:t>
            </a:r>
            <a:r>
              <a:rPr lang="ru-RU" dirty="0"/>
              <a:t>этап</a:t>
            </a:r>
          </a:p>
          <a:p>
            <a:r>
              <a:rPr lang="ru-RU" dirty="0"/>
              <a:t>2. Введение в игру</a:t>
            </a:r>
          </a:p>
          <a:p>
            <a:r>
              <a:rPr lang="ru-RU" dirty="0" smtClean="0"/>
              <a:t>3.Разделение </a:t>
            </a:r>
            <a:r>
              <a:rPr lang="ru-RU" dirty="0"/>
              <a:t>участников на группы</a:t>
            </a:r>
          </a:p>
          <a:p>
            <a:r>
              <a:rPr lang="ru-RU" dirty="0" smtClean="0"/>
              <a:t>4.Изучение </a:t>
            </a:r>
            <a:r>
              <a:rPr lang="ru-RU" dirty="0"/>
              <a:t>ситуации</a:t>
            </a:r>
          </a:p>
          <a:p>
            <a:r>
              <a:rPr lang="ru-RU" dirty="0" smtClean="0"/>
              <a:t>5.Обсуждение </a:t>
            </a:r>
            <a:r>
              <a:rPr lang="ru-RU" dirty="0"/>
              <a:t>ситуации в группах. Разработка групповой структуры</a:t>
            </a:r>
          </a:p>
          <a:p>
            <a:r>
              <a:rPr lang="ru-RU" dirty="0" smtClean="0"/>
              <a:t>6.Игровой </a:t>
            </a:r>
            <a:r>
              <a:rPr lang="ru-RU" dirty="0"/>
              <a:t>процесс (анализ ситуации, принятие решения, его оформление)</a:t>
            </a:r>
          </a:p>
          <a:p>
            <a:r>
              <a:rPr lang="ru-RU" dirty="0" smtClean="0"/>
              <a:t>7.Подведение </a:t>
            </a:r>
            <a:r>
              <a:rPr lang="ru-RU" dirty="0"/>
              <a:t>итогов игры. Анализ деятельности групп. Оценка эффективности работы участников и групп</a:t>
            </a:r>
          </a:p>
          <a:p>
            <a:r>
              <a:rPr lang="ru-RU" dirty="0" smtClean="0"/>
              <a:t>8.Разбор </a:t>
            </a:r>
            <a:r>
              <a:rPr lang="ru-RU" dirty="0"/>
              <a:t>оптимального варианта</a:t>
            </a:r>
          </a:p>
          <a:p>
            <a:r>
              <a:rPr lang="ru-RU" dirty="0" smtClean="0"/>
              <a:t>9.Общая </a:t>
            </a:r>
            <a:r>
              <a:rPr lang="ru-RU" dirty="0"/>
              <a:t>дискуссия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19472"/>
            <a:ext cx="7704667" cy="17476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Приблизительная тематика деловых игр при изучении экономических и управленческих дисциплин</a:t>
            </a:r>
            <a:endParaRPr lang="ru-RU" sz="3600" b="1" dirty="0"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8651" y="1916832"/>
            <a:ext cx="8358708" cy="475821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450" dirty="0" smtClean="0"/>
              <a:t>1) информационные аспекты управления предприятием, организацией;</a:t>
            </a:r>
          </a:p>
          <a:p>
            <a:pPr fontAlgn="base">
              <a:buNone/>
            </a:pPr>
            <a:r>
              <a:rPr lang="ru-RU" sz="2450" dirty="0" smtClean="0"/>
              <a:t>2) принятие коллективных решений;</a:t>
            </a:r>
          </a:p>
          <a:p>
            <a:pPr fontAlgn="base">
              <a:buNone/>
            </a:pPr>
            <a:r>
              <a:rPr lang="ru-RU" sz="2450" dirty="0" smtClean="0"/>
              <a:t>3) предварительное осуществление комплексного экономического эксперимента;</a:t>
            </a:r>
          </a:p>
          <a:p>
            <a:pPr fontAlgn="base">
              <a:buNone/>
            </a:pPr>
            <a:r>
              <a:rPr lang="ru-RU" sz="2450" dirty="0" smtClean="0"/>
              <a:t>4) сравнительное экспериментальное опробование вариантов организации или деятельности, в том числе вариантов при выборе прогрессивного направления развития предприятия, формировании территориально-производственных комплексов, размещении намечаемых к строительству предприятий, строительстве нового завода в отдаленной местности и др.;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19472"/>
            <a:ext cx="7704667" cy="17476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Приблизительная тематика деловых игр при изучении экономических и управленческих дисциплин</a:t>
            </a:r>
            <a:endParaRPr lang="ru-RU" sz="3600" b="1" dirty="0"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133" y="1916832"/>
            <a:ext cx="8161867" cy="5090865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450" dirty="0" smtClean="0"/>
              <a:t>5) разработка различных вариантов организационной структуры;</a:t>
            </a:r>
          </a:p>
          <a:p>
            <a:pPr fontAlgn="base">
              <a:buNone/>
            </a:pPr>
            <a:r>
              <a:rPr lang="ru-RU" sz="2450" dirty="0" smtClean="0"/>
              <a:t>6) разработка систем планирования и прогнозирования производства (перспективного, годового и оперативного), отраслевых и региональных планов, планов научно-исследовательских работ, встречных планов, различных систем формирования и использования фондов материального поощрения, систем хозрасчета и самофинансирования, распределения ресурсов и плановых заданий;</a:t>
            </a:r>
          </a:p>
          <a:p>
            <a:endParaRPr lang="ru-RU" sz="2450" dirty="0"/>
          </a:p>
        </p:txBody>
      </p:sp>
    </p:spTree>
    <p:extLst>
      <p:ext uri="{BB962C8B-B14F-4D97-AF65-F5344CB8AC3E}">
        <p14:creationId xmlns:p14="http://schemas.microsoft.com/office/powerpoint/2010/main" xmlns="" val="31468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764704"/>
            <a:ext cx="8219256" cy="5289451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450" dirty="0"/>
              <a:t>7) разработка и внедрение бригадных форм организации труда;</a:t>
            </a:r>
          </a:p>
          <a:p>
            <a:pPr fontAlgn="base">
              <a:buNone/>
            </a:pPr>
            <a:r>
              <a:rPr lang="ru-RU" sz="2450" dirty="0"/>
              <a:t>8) отработка новых или улучшенных методик — обследования для выявления «узких» мест, применения сетевых методов планирования и управления, расследования причин несчастных случаев на производстве и др.;</a:t>
            </a:r>
          </a:p>
          <a:p>
            <a:pPr fontAlgn="base">
              <a:buNone/>
            </a:pPr>
            <a:r>
              <a:rPr lang="ru-RU" sz="2450" dirty="0"/>
              <a:t>9) отработка проблемных комплексов социально-экономического профиля — управления трудовыми ресурсами в большом городе, управления качеством эксплуатации жилищного фонда, создания социальных разделов планов и др.;</a:t>
            </a:r>
          </a:p>
          <a:p>
            <a:endParaRPr lang="ru-RU" sz="2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764704"/>
            <a:ext cx="8244408" cy="5289451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450" dirty="0" smtClean="0"/>
              <a:t>10</a:t>
            </a:r>
            <a:r>
              <a:rPr lang="ru-RU" sz="2450" dirty="0"/>
              <a:t>) углубление компьютеризации управления — решение на ЭВМ задач оптимизации, применение сложных имитационных моделей предприятий и отраслей, моделирование на ЭВМ организационной и производственной структуры и др.;</a:t>
            </a:r>
          </a:p>
          <a:p>
            <a:pPr fontAlgn="base">
              <a:buNone/>
            </a:pPr>
            <a:r>
              <a:rPr lang="ru-RU" sz="2450" dirty="0"/>
              <a:t>11) подбор и выборы руководителей;</a:t>
            </a:r>
          </a:p>
          <a:p>
            <a:pPr fontAlgn="base">
              <a:buNone/>
            </a:pPr>
            <a:r>
              <a:rPr lang="ru-RU" sz="2450" dirty="0"/>
              <a:t>12) международное экономическое сотрудничество.</a:t>
            </a:r>
          </a:p>
          <a:p>
            <a:endParaRPr lang="ru-RU" sz="2450" dirty="0"/>
          </a:p>
        </p:txBody>
      </p:sp>
    </p:spTree>
    <p:extLst>
      <p:ext uri="{BB962C8B-B14F-4D97-AF65-F5344CB8AC3E}">
        <p14:creationId xmlns:p14="http://schemas.microsoft.com/office/powerpoint/2010/main" xmlns="" val="145249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4012</TotalTime>
  <Words>593</Words>
  <Application>Microsoft Office PowerPoint</Application>
  <PresentationFormat>Экран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Параллакс</vt:lpstr>
      <vt:lpstr>Деловая игра как эффективный метод обучения экономическим  и управленческим дисциплинам</vt:lpstr>
      <vt:lpstr>Цель методического семинара -</vt:lpstr>
      <vt:lpstr>Деловая игра -</vt:lpstr>
      <vt:lpstr>Деловая игра -</vt:lpstr>
      <vt:lpstr>Принципы организации  деловых игр</vt:lpstr>
      <vt:lpstr>Слайд 6</vt:lpstr>
      <vt:lpstr>Слайд 7</vt:lpstr>
      <vt:lpstr>Слайд 8</vt:lpstr>
      <vt:lpstr>Слайд 9</vt:lpstr>
      <vt:lpstr>Порядок проведения деловой игры </vt:lpstr>
      <vt:lpstr>Цели деловой игры</vt:lpstr>
      <vt:lpstr>Цели деловой игры</vt:lpstr>
      <vt:lpstr>Компетенции </vt:lpstr>
      <vt:lpstr>Компетенции </vt:lpstr>
      <vt:lpstr>Порядок проведения деловой игры </vt:lpstr>
      <vt:lpstr>Приблизительная тематика деловых игр при изучении экономических и управленческих дисциплин</vt:lpstr>
      <vt:lpstr>Приблизительная тематика деловых игр при изучении экономических и управленческих дисциплин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СБГБ</dc:creator>
  <cp:lastModifiedBy>СБГБ</cp:lastModifiedBy>
  <cp:revision>61</cp:revision>
  <dcterms:created xsi:type="dcterms:W3CDTF">2018-12-02T11:16:20Z</dcterms:created>
  <dcterms:modified xsi:type="dcterms:W3CDTF">2018-12-11T15:07:42Z</dcterms:modified>
</cp:coreProperties>
</file>